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32" r:id="rId3"/>
    <p:sldId id="334" r:id="rId4"/>
    <p:sldId id="327" r:id="rId5"/>
    <p:sldId id="313" r:id="rId6"/>
    <p:sldId id="296" r:id="rId7"/>
    <p:sldId id="316" r:id="rId8"/>
    <p:sldId id="335" r:id="rId9"/>
    <p:sldId id="336" r:id="rId10"/>
    <p:sldId id="326" r:id="rId11"/>
    <p:sldId id="333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BC3"/>
    <a:srgbClr val="408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3344-1E57-4FC2-B6B7-C805BD6BC8EF}" v="15" dt="2023-12-13T19:12:50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81633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64" y="480"/>
      </p:cViewPr>
      <p:guideLst>
        <p:guide orient="horz" pos="2155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0" d="100"/>
          <a:sy n="160" d="100"/>
        </p:scale>
        <p:origin x="37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09853pi011001@student.must.edu.mo" userId="d09f22a9-f553-4e23-a72f-904563749108" providerId="ADAL" clId="{74213344-1E57-4FC2-B6B7-C805BD6BC8EF}"/>
    <pc:docChg chg="undo redo custSel modSld">
      <pc:chgData name="2009853pi011001@student.must.edu.mo" userId="d09f22a9-f553-4e23-a72f-904563749108" providerId="ADAL" clId="{74213344-1E57-4FC2-B6B7-C805BD6BC8EF}" dt="2023-12-13T19:34:29.757" v="658" actId="14100"/>
      <pc:docMkLst>
        <pc:docMk/>
      </pc:docMkLst>
      <pc:sldChg chg="modSp mod">
        <pc:chgData name="2009853pi011001@student.must.edu.mo" userId="d09f22a9-f553-4e23-a72f-904563749108" providerId="ADAL" clId="{74213344-1E57-4FC2-B6B7-C805BD6BC8EF}" dt="2023-12-13T18:22:07.625" v="292" actId="27636"/>
        <pc:sldMkLst>
          <pc:docMk/>
          <pc:sldMk cId="0" sldId="256"/>
        </pc:sldMkLst>
        <pc:spChg chg="mod">
          <ac:chgData name="2009853pi011001@student.must.edu.mo" userId="d09f22a9-f553-4e23-a72f-904563749108" providerId="ADAL" clId="{74213344-1E57-4FC2-B6B7-C805BD6BC8EF}" dt="2023-12-13T18:22:07.625" v="292" actId="27636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2009853pi011001@student.must.edu.mo" userId="d09f22a9-f553-4e23-a72f-904563749108" providerId="ADAL" clId="{74213344-1E57-4FC2-B6B7-C805BD6BC8EF}" dt="2023-12-13T19:34:29.757" v="658" actId="14100"/>
        <pc:sldMkLst>
          <pc:docMk/>
          <pc:sldMk cId="0" sldId="313"/>
        </pc:sldMkLst>
        <pc:spChg chg="add mod">
          <ac:chgData name="2009853pi011001@student.must.edu.mo" userId="d09f22a9-f553-4e23-a72f-904563749108" providerId="ADAL" clId="{74213344-1E57-4FC2-B6B7-C805BD6BC8EF}" dt="2023-12-13T19:33:30.483" v="646" actId="1076"/>
          <ac:spMkLst>
            <pc:docMk/>
            <pc:sldMk cId="0" sldId="313"/>
            <ac:spMk id="9" creationId="{F44C3581-89E7-6DCE-5DAC-BD22CB02A893}"/>
          </ac:spMkLst>
        </pc:spChg>
        <pc:spChg chg="mod">
          <ac:chgData name="2009853pi011001@student.must.edu.mo" userId="d09f22a9-f553-4e23-a72f-904563749108" providerId="ADAL" clId="{74213344-1E57-4FC2-B6B7-C805BD6BC8EF}" dt="2023-12-13T19:34:29.757" v="658" actId="14100"/>
          <ac:spMkLst>
            <pc:docMk/>
            <pc:sldMk cId="0" sldId="313"/>
            <ac:spMk id="10" creationId="{C46EC805-5C56-69AE-D3EB-AA0267B31BED}"/>
          </ac:spMkLst>
        </pc:spChg>
        <pc:spChg chg="add mod">
          <ac:chgData name="2009853pi011001@student.must.edu.mo" userId="d09f22a9-f553-4e23-a72f-904563749108" providerId="ADAL" clId="{74213344-1E57-4FC2-B6B7-C805BD6BC8EF}" dt="2023-12-13T18:08:22.153" v="243" actId="14100"/>
          <ac:spMkLst>
            <pc:docMk/>
            <pc:sldMk cId="0" sldId="313"/>
            <ac:spMk id="14" creationId="{FA685E16-2E63-99D4-43CF-01A7FAE8C5E8}"/>
          </ac:spMkLst>
        </pc:spChg>
        <pc:spChg chg="add mod">
          <ac:chgData name="2009853pi011001@student.must.edu.mo" userId="d09f22a9-f553-4e23-a72f-904563749108" providerId="ADAL" clId="{74213344-1E57-4FC2-B6B7-C805BD6BC8EF}" dt="2023-12-13T18:09:04.644" v="248" actId="14100"/>
          <ac:spMkLst>
            <pc:docMk/>
            <pc:sldMk cId="0" sldId="313"/>
            <ac:spMk id="15" creationId="{C82E6322-7FA7-DDBD-0923-BE3586D79FEA}"/>
          </ac:spMkLst>
        </pc:spChg>
        <pc:spChg chg="add mod">
          <ac:chgData name="2009853pi011001@student.must.edu.mo" userId="d09f22a9-f553-4e23-a72f-904563749108" providerId="ADAL" clId="{74213344-1E57-4FC2-B6B7-C805BD6BC8EF}" dt="2023-12-13T18:09:28.663" v="252" actId="1076"/>
          <ac:spMkLst>
            <pc:docMk/>
            <pc:sldMk cId="0" sldId="313"/>
            <ac:spMk id="16" creationId="{109A8541-9589-994C-8A39-A1BD29FFCFED}"/>
          </ac:spMkLst>
        </pc:spChg>
        <pc:picChg chg="add mod">
          <ac:chgData name="2009853pi011001@student.must.edu.mo" userId="d09f22a9-f553-4e23-a72f-904563749108" providerId="ADAL" clId="{74213344-1E57-4FC2-B6B7-C805BD6BC8EF}" dt="2023-12-13T18:04:54.618" v="234" actId="1076"/>
          <ac:picMkLst>
            <pc:docMk/>
            <pc:sldMk cId="0" sldId="313"/>
            <ac:picMk id="2" creationId="{5B8B00D4-C5F5-8131-64D7-30E12E70DEBE}"/>
          </ac:picMkLst>
        </pc:picChg>
        <pc:picChg chg="add del">
          <ac:chgData name="2009853pi011001@student.must.edu.mo" userId="d09f22a9-f553-4e23-a72f-904563749108" providerId="ADAL" clId="{74213344-1E57-4FC2-B6B7-C805BD6BC8EF}" dt="2023-12-13T18:07:38.794" v="236" actId="22"/>
          <ac:picMkLst>
            <pc:docMk/>
            <pc:sldMk cId="0" sldId="313"/>
            <ac:picMk id="9" creationId="{7FCD8565-A465-DEEF-AA9E-71D204F1E25D}"/>
          </ac:picMkLst>
        </pc:picChg>
        <pc:picChg chg="add mod">
          <ac:chgData name="2009853pi011001@student.must.edu.mo" userId="d09f22a9-f553-4e23-a72f-904563749108" providerId="ADAL" clId="{74213344-1E57-4FC2-B6B7-C805BD6BC8EF}" dt="2023-12-13T18:07:51.121" v="239" actId="1076"/>
          <ac:picMkLst>
            <pc:docMk/>
            <pc:sldMk cId="0" sldId="313"/>
            <ac:picMk id="12" creationId="{9FBAFC2A-ED79-281C-9F8B-34B62314720A}"/>
          </ac:picMkLst>
        </pc:picChg>
        <pc:cxnChg chg="add mod">
          <ac:chgData name="2009853pi011001@student.must.edu.mo" userId="d09f22a9-f553-4e23-a72f-904563749108" providerId="ADAL" clId="{74213344-1E57-4FC2-B6B7-C805BD6BC8EF}" dt="2023-12-13T18:09:49.354" v="254" actId="208"/>
          <ac:cxnSpMkLst>
            <pc:docMk/>
            <pc:sldMk cId="0" sldId="313"/>
            <ac:cxnSpMk id="18" creationId="{341BFBEC-B943-B687-EE58-39DD011DD4CF}"/>
          </ac:cxnSpMkLst>
        </pc:cxnChg>
        <pc:cxnChg chg="add mod">
          <ac:chgData name="2009853pi011001@student.must.edu.mo" userId="d09f22a9-f553-4e23-a72f-904563749108" providerId="ADAL" clId="{74213344-1E57-4FC2-B6B7-C805BD6BC8EF}" dt="2023-12-13T18:10:12.845" v="258" actId="208"/>
          <ac:cxnSpMkLst>
            <pc:docMk/>
            <pc:sldMk cId="0" sldId="313"/>
            <ac:cxnSpMk id="20" creationId="{2AC12D8D-2115-B5E1-0C16-5172572C510E}"/>
          </ac:cxnSpMkLst>
        </pc:cxnChg>
      </pc:sldChg>
      <pc:sldChg chg="addSp delSp modSp mod">
        <pc:chgData name="2009853pi011001@student.must.edu.mo" userId="d09f22a9-f553-4e23-a72f-904563749108" providerId="ADAL" clId="{74213344-1E57-4FC2-B6B7-C805BD6BC8EF}" dt="2023-12-13T17:32:37.461" v="228" actId="20577"/>
        <pc:sldMkLst>
          <pc:docMk/>
          <pc:sldMk cId="0" sldId="316"/>
        </pc:sldMkLst>
        <pc:spChg chg="add del mod">
          <ac:chgData name="2009853pi011001@student.must.edu.mo" userId="d09f22a9-f553-4e23-a72f-904563749108" providerId="ADAL" clId="{74213344-1E57-4FC2-B6B7-C805BD6BC8EF}" dt="2023-12-13T17:29:39.753" v="82" actId="21"/>
          <ac:spMkLst>
            <pc:docMk/>
            <pc:sldMk cId="0" sldId="316"/>
            <ac:spMk id="5" creationId="{C537BA1E-0261-DB90-97CE-917306A0B3D1}"/>
          </ac:spMkLst>
        </pc:spChg>
        <pc:spChg chg="add mod">
          <ac:chgData name="2009853pi011001@student.must.edu.mo" userId="d09f22a9-f553-4e23-a72f-904563749108" providerId="ADAL" clId="{74213344-1E57-4FC2-B6B7-C805BD6BC8EF}" dt="2023-12-13T17:32:37.461" v="228" actId="20577"/>
          <ac:spMkLst>
            <pc:docMk/>
            <pc:sldMk cId="0" sldId="316"/>
            <ac:spMk id="9" creationId="{1BFE3AF0-48BA-ED49-8E7F-5523EF617991}"/>
          </ac:spMkLst>
        </pc:spChg>
        <pc:picChg chg="add del mod modCrop">
          <ac:chgData name="2009853pi011001@student.must.edu.mo" userId="d09f22a9-f553-4e23-a72f-904563749108" providerId="ADAL" clId="{74213344-1E57-4FC2-B6B7-C805BD6BC8EF}" dt="2023-12-13T17:29:39.753" v="82" actId="21"/>
          <ac:picMkLst>
            <pc:docMk/>
            <pc:sldMk cId="0" sldId="316"/>
            <ac:picMk id="3" creationId="{BF61E1AC-51D5-9F8C-46A7-105F37BAB88C}"/>
          </ac:picMkLst>
        </pc:picChg>
        <pc:picChg chg="add mod modCrop">
          <ac:chgData name="2009853pi011001@student.must.edu.mo" userId="d09f22a9-f553-4e23-a72f-904563749108" providerId="ADAL" clId="{74213344-1E57-4FC2-B6B7-C805BD6BC8EF}" dt="2023-12-13T17:30:39.675" v="103" actId="1076"/>
          <ac:picMkLst>
            <pc:docMk/>
            <pc:sldMk cId="0" sldId="316"/>
            <ac:picMk id="8" creationId="{99FC03B0-0918-C5DB-D5B1-BA11C9CCADAC}"/>
          </ac:picMkLst>
        </pc:picChg>
      </pc:sldChg>
      <pc:sldChg chg="modSp mod">
        <pc:chgData name="2009853pi011001@student.must.edu.mo" userId="d09f22a9-f553-4e23-a72f-904563749108" providerId="ADAL" clId="{74213344-1E57-4FC2-B6B7-C805BD6BC8EF}" dt="2023-12-13T19:17:24.299" v="574" actId="14100"/>
        <pc:sldMkLst>
          <pc:docMk/>
          <pc:sldMk cId="3963030525" sldId="327"/>
        </pc:sldMkLst>
        <pc:spChg chg="mod">
          <ac:chgData name="2009853pi011001@student.must.edu.mo" userId="d09f22a9-f553-4e23-a72f-904563749108" providerId="ADAL" clId="{74213344-1E57-4FC2-B6B7-C805BD6BC8EF}" dt="2023-12-13T19:17:24.299" v="574" actId="14100"/>
          <ac:spMkLst>
            <pc:docMk/>
            <pc:sldMk cId="3963030525" sldId="327"/>
            <ac:spMk id="18" creationId="{F63EE617-CC0C-E46F-6F62-819DD8767CAC}"/>
          </ac:spMkLst>
        </pc:spChg>
      </pc:sldChg>
      <pc:sldChg chg="addSp modSp mod">
        <pc:chgData name="2009853pi011001@student.must.edu.mo" userId="d09f22a9-f553-4e23-a72f-904563749108" providerId="ADAL" clId="{74213344-1E57-4FC2-B6B7-C805BD6BC8EF}" dt="2023-12-13T19:06:12.829" v="492" actId="20577"/>
        <pc:sldMkLst>
          <pc:docMk/>
          <pc:sldMk cId="2553648743" sldId="332"/>
        </pc:sldMkLst>
        <pc:spChg chg="mod">
          <ac:chgData name="2009853pi011001@student.must.edu.mo" userId="d09f22a9-f553-4e23-a72f-904563749108" providerId="ADAL" clId="{74213344-1E57-4FC2-B6B7-C805BD6BC8EF}" dt="2023-12-13T18:55:06.359" v="410" actId="14100"/>
          <ac:spMkLst>
            <pc:docMk/>
            <pc:sldMk cId="2553648743" sldId="332"/>
            <ac:spMk id="6" creationId="{00000000-0000-0000-0000-000000000000}"/>
          </ac:spMkLst>
        </pc:spChg>
        <pc:spChg chg="add mod">
          <ac:chgData name="2009853pi011001@student.must.edu.mo" userId="d09f22a9-f553-4e23-a72f-904563749108" providerId="ADAL" clId="{74213344-1E57-4FC2-B6B7-C805BD6BC8EF}" dt="2023-12-13T18:18:32.954" v="282" actId="20577"/>
          <ac:spMkLst>
            <pc:docMk/>
            <pc:sldMk cId="2553648743" sldId="332"/>
            <ac:spMk id="8" creationId="{A22118B6-3AD5-30C5-E6C1-0A7B4D053630}"/>
          </ac:spMkLst>
        </pc:spChg>
        <pc:spChg chg="add mod">
          <ac:chgData name="2009853pi011001@student.must.edu.mo" userId="d09f22a9-f553-4e23-a72f-904563749108" providerId="ADAL" clId="{74213344-1E57-4FC2-B6B7-C805BD6BC8EF}" dt="2023-12-13T19:06:12.829" v="492" actId="20577"/>
          <ac:spMkLst>
            <pc:docMk/>
            <pc:sldMk cId="2553648743" sldId="332"/>
            <ac:spMk id="12" creationId="{078E0059-2EAE-22C1-4E62-3B070636255C}"/>
          </ac:spMkLst>
        </pc:spChg>
      </pc:sldChg>
      <pc:sldChg chg="addSp delSp modSp mod">
        <pc:chgData name="2009853pi011001@student.must.edu.mo" userId="d09f22a9-f553-4e23-a72f-904563749108" providerId="ADAL" clId="{74213344-1E57-4FC2-B6B7-C805BD6BC8EF}" dt="2023-12-13T19:13:57.731" v="571" actId="20577"/>
        <pc:sldMkLst>
          <pc:docMk/>
          <pc:sldMk cId="250867945" sldId="333"/>
        </pc:sldMkLst>
        <pc:spChg chg="mod">
          <ac:chgData name="2009853pi011001@student.must.edu.mo" userId="d09f22a9-f553-4e23-a72f-904563749108" providerId="ADAL" clId="{74213344-1E57-4FC2-B6B7-C805BD6BC8EF}" dt="2023-12-13T19:13:57.731" v="571" actId="20577"/>
          <ac:spMkLst>
            <pc:docMk/>
            <pc:sldMk cId="250867945" sldId="333"/>
            <ac:spMk id="3" creationId="{3D741F89-CA06-F81A-59A6-E0965EB4FA59}"/>
          </ac:spMkLst>
        </pc:spChg>
        <pc:spChg chg="add mod">
          <ac:chgData name="2009853pi011001@student.must.edu.mo" userId="d09f22a9-f553-4e23-a72f-904563749108" providerId="ADAL" clId="{74213344-1E57-4FC2-B6B7-C805BD6BC8EF}" dt="2023-12-13T19:13:03.348" v="556" actId="1076"/>
          <ac:spMkLst>
            <pc:docMk/>
            <pc:sldMk cId="250867945" sldId="333"/>
            <ac:spMk id="5" creationId="{D1E34991-EE2E-E82B-69B8-C4CC79419710}"/>
          </ac:spMkLst>
        </pc:spChg>
        <pc:spChg chg="add mod">
          <ac:chgData name="2009853pi011001@student.must.edu.mo" userId="d09f22a9-f553-4e23-a72f-904563749108" providerId="ADAL" clId="{74213344-1E57-4FC2-B6B7-C805BD6BC8EF}" dt="2023-12-13T19:13:32.330" v="559" actId="113"/>
          <ac:spMkLst>
            <pc:docMk/>
            <pc:sldMk cId="250867945" sldId="333"/>
            <ac:spMk id="8" creationId="{929FED45-3DAD-B87C-6B30-99D50721C88D}"/>
          </ac:spMkLst>
        </pc:spChg>
        <pc:spChg chg="add del mod">
          <ac:chgData name="2009853pi011001@student.must.edu.mo" userId="d09f22a9-f553-4e23-a72f-904563749108" providerId="ADAL" clId="{74213344-1E57-4FC2-B6B7-C805BD6BC8EF}" dt="2023-12-13T19:00:08.684" v="460"/>
          <ac:spMkLst>
            <pc:docMk/>
            <pc:sldMk cId="250867945" sldId="333"/>
            <ac:spMk id="10" creationId="{FA9E2315-6CB2-DE90-EDCD-28640CDC8D7B}"/>
          </ac:spMkLst>
        </pc:spChg>
        <pc:spChg chg="add del">
          <ac:chgData name="2009853pi011001@student.must.edu.mo" userId="d09f22a9-f553-4e23-a72f-904563749108" providerId="ADAL" clId="{74213344-1E57-4FC2-B6B7-C805BD6BC8EF}" dt="2023-12-13T19:12:46.395" v="549"/>
          <ac:spMkLst>
            <pc:docMk/>
            <pc:sldMk cId="250867945" sldId="333"/>
            <ac:spMk id="11" creationId="{A202524C-1892-17F1-C7CE-1952F2F0BE5D}"/>
          </ac:spMkLst>
        </pc:spChg>
        <pc:spChg chg="mod">
          <ac:chgData name="2009853pi011001@student.must.edu.mo" userId="d09f22a9-f553-4e23-a72f-904563749108" providerId="ADAL" clId="{74213344-1E57-4FC2-B6B7-C805BD6BC8EF}" dt="2023-12-13T17:33:36.517" v="232" actId="14100"/>
          <ac:spMkLst>
            <pc:docMk/>
            <pc:sldMk cId="250867945" sldId="333"/>
            <ac:spMk id="50" creationId="{00000000-0000-0000-0000-000000000000}"/>
          </ac:spMkLst>
        </pc:spChg>
      </pc:sldChg>
      <pc:sldChg chg="addSp delSp modSp mod">
        <pc:chgData name="2009853pi011001@student.must.edu.mo" userId="d09f22a9-f553-4e23-a72f-904563749108" providerId="ADAL" clId="{74213344-1E57-4FC2-B6B7-C805BD6BC8EF}" dt="2023-12-13T19:12:35.147" v="542" actId="1076"/>
        <pc:sldMkLst>
          <pc:docMk/>
          <pc:sldMk cId="248151254" sldId="334"/>
        </pc:sldMkLst>
        <pc:spChg chg="add del">
          <ac:chgData name="2009853pi011001@student.must.edu.mo" userId="d09f22a9-f553-4e23-a72f-904563749108" providerId="ADAL" clId="{74213344-1E57-4FC2-B6B7-C805BD6BC8EF}" dt="2023-12-13T19:12:04.862" v="534"/>
          <ac:spMkLst>
            <pc:docMk/>
            <pc:sldMk cId="248151254" sldId="334"/>
            <ac:spMk id="2" creationId="{8CE5BA2A-8090-5593-A2FC-C9CACBD4CC7D}"/>
          </ac:spMkLst>
        </pc:spChg>
        <pc:spChg chg="mod">
          <ac:chgData name="2009853pi011001@student.must.edu.mo" userId="d09f22a9-f553-4e23-a72f-904563749108" providerId="ADAL" clId="{74213344-1E57-4FC2-B6B7-C805BD6BC8EF}" dt="2023-12-13T19:12:35.147" v="542" actId="1076"/>
          <ac:spMkLst>
            <pc:docMk/>
            <pc:sldMk cId="248151254" sldId="334"/>
            <ac:spMk id="6" creationId="{00000000-0000-0000-0000-000000000000}"/>
          </ac:spMkLst>
        </pc:spChg>
        <pc:spChg chg="mod">
          <ac:chgData name="2009853pi011001@student.must.edu.mo" userId="d09f22a9-f553-4e23-a72f-904563749108" providerId="ADAL" clId="{74213344-1E57-4FC2-B6B7-C805BD6BC8EF}" dt="2023-12-13T18:57:08.576" v="434" actId="207"/>
          <ac:spMkLst>
            <pc:docMk/>
            <pc:sldMk cId="248151254" sldId="334"/>
            <ac:spMk id="26" creationId="{362E47BB-B2ED-3BF8-352F-006F3C9DD036}"/>
          </ac:spMkLst>
        </pc:spChg>
      </pc:sldChg>
      <pc:sldChg chg="addSp delSp modSp mod">
        <pc:chgData name="2009853pi011001@student.must.edu.mo" userId="d09f22a9-f553-4e23-a72f-904563749108" providerId="ADAL" clId="{74213344-1E57-4FC2-B6B7-C805BD6BC8EF}" dt="2023-12-13T18:58:55.044" v="442" actId="1076"/>
        <pc:sldMkLst>
          <pc:docMk/>
          <pc:sldMk cId="970394877" sldId="335"/>
        </pc:sldMkLst>
        <pc:spChg chg="add mod">
          <ac:chgData name="2009853pi011001@student.must.edu.mo" userId="d09f22a9-f553-4e23-a72f-904563749108" providerId="ADAL" clId="{74213344-1E57-4FC2-B6B7-C805BD6BC8EF}" dt="2023-12-13T18:57:47.347" v="435" actId="20577"/>
          <ac:spMkLst>
            <pc:docMk/>
            <pc:sldMk cId="970394877" sldId="335"/>
            <ac:spMk id="3" creationId="{FEFFD6AC-8D92-C45F-492C-3AD946A4775F}"/>
          </ac:spMkLst>
        </pc:spChg>
        <pc:spChg chg="mod">
          <ac:chgData name="2009853pi011001@student.must.edu.mo" userId="d09f22a9-f553-4e23-a72f-904563749108" providerId="ADAL" clId="{74213344-1E57-4FC2-B6B7-C805BD6BC8EF}" dt="2023-12-13T18:58:55.044" v="442" actId="1076"/>
          <ac:spMkLst>
            <pc:docMk/>
            <pc:sldMk cId="970394877" sldId="335"/>
            <ac:spMk id="6" creationId="{00000000-0000-0000-0000-000000000000}"/>
          </ac:spMkLst>
        </pc:spChg>
        <pc:spChg chg="add mod">
          <ac:chgData name="2009853pi011001@student.must.edu.mo" userId="d09f22a9-f553-4e23-a72f-904563749108" providerId="ADAL" clId="{74213344-1E57-4FC2-B6B7-C805BD6BC8EF}" dt="2023-12-13T18:56:19.435" v="420" actId="1076"/>
          <ac:spMkLst>
            <pc:docMk/>
            <pc:sldMk cId="970394877" sldId="335"/>
            <ac:spMk id="18" creationId="{5EF610FA-B9E2-2451-910B-88DC88F2C809}"/>
          </ac:spMkLst>
        </pc:spChg>
        <pc:picChg chg="add mod">
          <ac:chgData name="2009853pi011001@student.must.edu.mo" userId="d09f22a9-f553-4e23-a72f-904563749108" providerId="ADAL" clId="{74213344-1E57-4FC2-B6B7-C805BD6BC8EF}" dt="2023-12-13T17:29:57.812" v="87" actId="1076"/>
          <ac:picMkLst>
            <pc:docMk/>
            <pc:sldMk cId="970394877" sldId="335"/>
            <ac:picMk id="2" creationId="{4204414A-DF94-6301-F3D3-D0CC1D7D9B0F}"/>
          </ac:picMkLst>
        </pc:picChg>
        <pc:picChg chg="del">
          <ac:chgData name="2009853pi011001@student.must.edu.mo" userId="d09f22a9-f553-4e23-a72f-904563749108" providerId="ADAL" clId="{74213344-1E57-4FC2-B6B7-C805BD6BC8EF}" dt="2023-12-13T17:29:48.824" v="85" actId="478"/>
          <ac:picMkLst>
            <pc:docMk/>
            <pc:sldMk cId="970394877" sldId="335"/>
            <ac:picMk id="5" creationId="{784590AA-9901-9EEB-E5DE-51E420946020}"/>
          </ac:picMkLst>
        </pc:picChg>
        <pc:picChg chg="del">
          <ac:chgData name="2009853pi011001@student.must.edu.mo" userId="d09f22a9-f553-4e23-a72f-904563749108" providerId="ADAL" clId="{74213344-1E57-4FC2-B6B7-C805BD6BC8EF}" dt="2023-12-13T17:29:43.728" v="83" actId="478"/>
          <ac:picMkLst>
            <pc:docMk/>
            <pc:sldMk cId="970394877" sldId="335"/>
            <ac:picMk id="7" creationId="{48D84CBB-C839-023F-D252-649E51F70FAD}"/>
          </ac:picMkLst>
        </pc:picChg>
        <pc:picChg chg="add del mod">
          <ac:chgData name="2009853pi011001@student.must.edu.mo" userId="d09f22a9-f553-4e23-a72f-904563749108" providerId="ADAL" clId="{74213344-1E57-4FC2-B6B7-C805BD6BC8EF}" dt="2023-12-13T17:30:20.154" v="96"/>
          <ac:picMkLst>
            <pc:docMk/>
            <pc:sldMk cId="970394877" sldId="335"/>
            <ac:picMk id="11" creationId="{E42612C2-8A11-977E-285B-BBB068449921}"/>
          </ac:picMkLst>
        </pc:picChg>
        <pc:picChg chg="add mod ord modCrop">
          <ac:chgData name="2009853pi011001@student.must.edu.mo" userId="d09f22a9-f553-4e23-a72f-904563749108" providerId="ADAL" clId="{74213344-1E57-4FC2-B6B7-C805BD6BC8EF}" dt="2023-12-13T18:45:08.926" v="306" actId="1076"/>
          <ac:picMkLst>
            <pc:docMk/>
            <pc:sldMk cId="970394877" sldId="335"/>
            <ac:picMk id="14" creationId="{981E2E09-58A3-5B08-423A-1BC030D025AC}"/>
          </ac:picMkLst>
        </pc:picChg>
        <pc:picChg chg="add mod modCrop">
          <ac:chgData name="2009853pi011001@student.must.edu.mo" userId="d09f22a9-f553-4e23-a72f-904563749108" providerId="ADAL" clId="{74213344-1E57-4FC2-B6B7-C805BD6BC8EF}" dt="2023-12-13T18:45:11.941" v="307" actId="1076"/>
          <ac:picMkLst>
            <pc:docMk/>
            <pc:sldMk cId="970394877" sldId="335"/>
            <ac:picMk id="17" creationId="{1C70FDF6-1EFD-401F-CC33-4C63D975123A}"/>
          </ac:picMkLst>
        </pc:pic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9" creationId="{B925EE22-E74F-8BC4-86D2-144DEB2DD766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10" creationId="{5528DD93-DF07-C6CD-2731-ADF7D2FB885D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16" creationId="{9F83B8ED-0293-EA44-BB71-DF94F69BCFA0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19" creationId="{87E10326-EA90-ECA0-381D-E9DD837D5DAB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22" creationId="{74A0B537-8952-6117-7CF7-3AA6920BB54E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25" creationId="{9E0F8BCD-9012-C9E2-0388-9842F717F133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29" creationId="{ED8AB3FE-7A8E-DE6A-DF9F-CC7542AAB02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4392D-DD17-0040-84DF-2C66ECC77068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B885C-AAB4-6B46-B7A4-628D28C23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C9F1D-C844-5142-8950-9849296AAFBC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F91C7-68EF-9C41-A2FC-6DF61D752E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8413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900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57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23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53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10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223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2A9F1-79B6-274B-B7AA-8B96D1FC4D55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9EAA-80DB-F748-9981-829B67F03A0C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6C14-2099-A544-83B8-4749053C6A94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BDAF-023E-5F4A-8162-CA6C0AF6DC65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360CA-AB84-3646-98F1-4ABD136DF487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1590-E050-AE42-9F76-6AAB136F40F7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AF20-D7B9-B746-B3CF-A0BC366CF253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FA84-6F73-B144-AF4E-A87E0ED09E35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2C972-B432-B044-8614-B449BA850DEE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44A-96FF-B144-B553-E41B416EA915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F0BA-2DC4-AE46-A246-DC4673EFACAE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11F68-3019-2543-B275-5443B37A8A28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1283076"/>
            <a:ext cx="12192000" cy="2095090"/>
          </a:xfrm>
          <a:prstGeom prst="rect">
            <a:avLst/>
          </a:prstGeom>
          <a:solidFill>
            <a:srgbClr val="357BC3"/>
          </a:solidFill>
          <a:ln>
            <a:solidFill>
              <a:srgbClr val="357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78316" y="1950926"/>
            <a:ext cx="9686988" cy="1310773"/>
          </a:xfrm>
        </p:spPr>
        <p:txBody>
          <a:bodyPr>
            <a:noAutofit/>
          </a:bodyPr>
          <a:lstStyle/>
          <a:p>
            <a:pPr algn="l"/>
            <a:r>
              <a:rPr kumimoji="1" lang="en-US" altLang="zh-CN" sz="4400" b="1" dirty="0">
                <a:solidFill>
                  <a:schemeClr val="bg1"/>
                </a:solidFill>
                <a:latin typeface="Abadi" panose="020B0604020104020204" pitchFamily="34" charset="0"/>
              </a:rPr>
              <a:t>Advanced Environmental Anomaly Detection: Integrating Graph Deep Networks with Geospatial Data Analysis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51025" y="4096756"/>
            <a:ext cx="9144000" cy="147066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>
                <a:latin typeface="Abadi" panose="020B0604020104020204" pitchFamily="34" charset="0"/>
              </a:rPr>
              <a:t>Name:</a:t>
            </a:r>
            <a:r>
              <a:rPr kumimoji="1" lang="zh-CN" altLang="en-US" dirty="0">
                <a:latin typeface="Abadi" panose="020B0604020104020204" pitchFamily="34" charset="0"/>
              </a:rPr>
              <a:t> </a:t>
            </a:r>
            <a:r>
              <a:rPr kumimoji="1" lang="en-US" altLang="zh-CN" dirty="0">
                <a:latin typeface="Abadi" panose="020B0604020104020204" pitchFamily="34" charset="0"/>
              </a:rPr>
              <a:t>SILAN HU </a:t>
            </a:r>
            <a:r>
              <a:rPr kumimoji="1" lang="zh-CN" altLang="en-US" dirty="0">
                <a:latin typeface="Abadi" panose="020B0604020104020204" pitchFamily="34" charset="0"/>
              </a:rPr>
              <a:t>胡思藍</a:t>
            </a:r>
            <a:endParaRPr kumimoji="1" lang="en-US" altLang="zh-CN" dirty="0">
              <a:latin typeface="Abadi" panose="020B0604020104020204" pitchFamily="34" charset="0"/>
            </a:endParaRPr>
          </a:p>
          <a:p>
            <a:r>
              <a:rPr kumimoji="1" lang="en-US" altLang="zh-CN" dirty="0">
                <a:latin typeface="Abadi" panose="020B0604020104020204" pitchFamily="34" charset="0"/>
              </a:rPr>
              <a:t>Mentor: Qinglin Zhao </a:t>
            </a:r>
            <a:r>
              <a:rPr kumimoji="1" lang="zh-CN" altLang="en-US" dirty="0">
                <a:latin typeface="Abadi" panose="020B0604020104020204" pitchFamily="34" charset="0"/>
              </a:rPr>
              <a:t>趙慶林</a:t>
            </a:r>
            <a:endParaRPr kumimoji="1" lang="en-US" altLang="zh-CN" dirty="0">
              <a:latin typeface="Abadi" panose="020B0604020104020204" pitchFamily="34" charset="0"/>
            </a:endParaRPr>
          </a:p>
          <a:p>
            <a:r>
              <a:rPr kumimoji="1" lang="en-US" altLang="zh-CN" dirty="0">
                <a:latin typeface="Abadi" panose="020B0604020104020204" pitchFamily="34" charset="0"/>
              </a:rPr>
              <a:t>Student Number: 2009853P-I011-0015</a:t>
            </a:r>
          </a:p>
          <a:p>
            <a:r>
              <a:rPr kumimoji="1" lang="en-US" altLang="zh-CN" dirty="0">
                <a:latin typeface="Abadi" panose="020B0604020104020204" pitchFamily="34" charset="0"/>
              </a:rPr>
              <a:t>14/12-Progress Report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60028" y="6411355"/>
            <a:ext cx="2743200" cy="365125"/>
          </a:xfrm>
        </p:spPr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1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CF0F4C-E016-998E-ECB4-71D0517A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69" y="3905011"/>
            <a:ext cx="16954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10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ADE2399-0009-AC63-F8DB-BD94492E9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739813"/>
            <a:ext cx="7198379" cy="29685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E849C8-AC02-079F-8CA5-87730DDAEC09}"/>
              </a:ext>
            </a:extLst>
          </p:cNvPr>
          <p:cNvSpPr txBox="1"/>
          <p:nvPr/>
        </p:nvSpPr>
        <p:spPr>
          <a:xfrm>
            <a:off x="7388879" y="640794"/>
            <a:ext cx="442212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highlight>
                  <a:srgbClr val="00FFFF"/>
                </a:highlight>
              </a:rPr>
              <a:t>1. Project Setup</a:t>
            </a:r>
          </a:p>
          <a:p>
            <a:r>
              <a:rPr lang="en-US" sz="1200" dirty="0"/>
              <a:t>•Thesis Proposal Writing and Defense (Oct 2023 - Nov 2023): This phase involves the preparation and defense of the thesis proposal. It's marked as completed, indicating that the foundational concept and plan for the research have been established and approved.</a:t>
            </a:r>
          </a:p>
          <a:p>
            <a:r>
              <a:rPr lang="en-US" sz="1200" b="1" dirty="0">
                <a:highlight>
                  <a:srgbClr val="00FFFF"/>
                </a:highlight>
              </a:rPr>
              <a:t>2. Experimental Environment</a:t>
            </a:r>
          </a:p>
          <a:p>
            <a:r>
              <a:rPr lang="en-US" sz="1200" dirty="0"/>
              <a:t>•Experimental Environment Construction (Dec 2023): This stage is focused on setting up the necessary environment for conducting experiments, such as software installation, hardware setup, or configuring simulation environments.</a:t>
            </a:r>
          </a:p>
          <a:p>
            <a:r>
              <a:rPr lang="en-US" sz="1200" b="1" dirty="0">
                <a:highlight>
                  <a:srgbClr val="00FFFF"/>
                </a:highlight>
              </a:rPr>
              <a:t>3. Research and Methodology</a:t>
            </a:r>
          </a:p>
          <a:p>
            <a:r>
              <a:rPr lang="en-US" sz="1200" dirty="0"/>
              <a:t>•Topic Selection (Oct 2023 - Dec 2023): The process of choosing an appropriate research topic. It has been completed, signifying the project's focus has been determined.</a:t>
            </a:r>
          </a:p>
          <a:p>
            <a:r>
              <a:rPr lang="en-US" sz="1200" dirty="0"/>
              <a:t>•Literature Review and Research (Oct 2023 - Jan 2024): In-depth study and analysis of existing literature related to the topic, extending until January 2024.</a:t>
            </a:r>
          </a:p>
          <a:p>
            <a:r>
              <a:rPr lang="en-US" sz="1200" dirty="0"/>
              <a:t>•Based Method Selection (Nov 2023 - Dec 2023): Selecting a base method or model for the research. This task is already completed.</a:t>
            </a:r>
          </a:p>
          <a:p>
            <a:r>
              <a:rPr lang="en-US" sz="1200" dirty="0"/>
              <a:t>•Identifying Areas for Improvement (Nov 2023 - Dec 2023): This task involves analyzing the selected method to identify potential areas for improvement.</a:t>
            </a:r>
          </a:p>
          <a:p>
            <a:endParaRPr lang="en-US" sz="1200" dirty="0"/>
          </a:p>
          <a:p>
            <a:r>
              <a:rPr lang="en-US" sz="1200" dirty="0"/>
              <a:t>•Method Comparison (Nov 2023 - Jan 2024): Comparing different methods or models to select the most suitable one for the research.</a:t>
            </a:r>
          </a:p>
          <a:p>
            <a:r>
              <a:rPr lang="en-US" sz="1200" dirty="0"/>
              <a:t>•Adoption of Improvement (May 2024): Implementing the identified improvements in the method or model.</a:t>
            </a:r>
          </a:p>
          <a:p>
            <a:endParaRPr 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277BD3-10B9-7BB4-4C93-C8A977482C4C}"/>
              </a:ext>
            </a:extLst>
          </p:cNvPr>
          <p:cNvSpPr txBox="1"/>
          <p:nvPr/>
        </p:nvSpPr>
        <p:spPr>
          <a:xfrm>
            <a:off x="109734" y="3655803"/>
            <a:ext cx="7526413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highlight>
                  <a:srgbClr val="00FFFF"/>
                </a:highlight>
              </a:rPr>
              <a:t>4. Data Preparation</a:t>
            </a:r>
          </a:p>
          <a:p>
            <a:r>
              <a:rPr lang="en-US" sz="1100" dirty="0"/>
              <a:t>•Dataset Selection (Nov 2023 - Jan 2024): Choosing appropriate datasets for the experiments.</a:t>
            </a:r>
          </a:p>
          <a:p>
            <a:r>
              <a:rPr lang="en-US" sz="1100" dirty="0"/>
              <a:t>•Initial Replication of Methods (Nov 2023 - Dec 2023): Initial attempts to replicate the selected methods, already completed.</a:t>
            </a:r>
          </a:p>
          <a:p>
            <a:r>
              <a:rPr lang="en-US" sz="1100" dirty="0"/>
              <a:t>•Preliminary Data Analysis (Nov 2023 - Dec 2023): Conducting an initial analysis of the data.</a:t>
            </a:r>
          </a:p>
          <a:p>
            <a:r>
              <a:rPr lang="en-US" sz="1100" dirty="0"/>
              <a:t>•Data Cleaning and Algorithm Prep (Dec 2023 - Feb 2024): Preparing the data for experimentation, which includes cleaning and algorithm setup.</a:t>
            </a:r>
          </a:p>
          <a:p>
            <a:r>
              <a:rPr lang="en-US" sz="1100" b="1" dirty="0">
                <a:highlight>
                  <a:srgbClr val="00FFFF"/>
                </a:highlight>
              </a:rPr>
              <a:t>5. Experimentation and Testing</a:t>
            </a:r>
          </a:p>
          <a:p>
            <a:r>
              <a:rPr lang="en-US" sz="1100" dirty="0"/>
              <a:t>•Code Adjustments (Feb 2024): Making necessary adjustments to the code.</a:t>
            </a:r>
          </a:p>
          <a:p>
            <a:r>
              <a:rPr lang="en-US" sz="1100" dirty="0"/>
              <a:t>•Experiment Testing (Jan 2024 - Feb 2024): Testing the experiments to evaluate their performance.</a:t>
            </a:r>
          </a:p>
          <a:p>
            <a:r>
              <a:rPr lang="en-US" sz="1100" dirty="0"/>
              <a:t>•Code Fine-Tuning (Jan 2024 - Mar 2024): Further refining the code based on testing outcomes.</a:t>
            </a:r>
          </a:p>
          <a:p>
            <a:r>
              <a:rPr lang="en-US" sz="1100" dirty="0"/>
              <a:t>•Final Testing (Mar 2024 - Apr 2024): Conducting final rounds of testing to ensure robustness and accuracy.</a:t>
            </a:r>
          </a:p>
          <a:p>
            <a:r>
              <a:rPr lang="en-US" sz="1100" b="1" dirty="0">
                <a:highlight>
                  <a:srgbClr val="00FFFF"/>
                </a:highlight>
              </a:rPr>
              <a:t>6. Thesis Writing</a:t>
            </a:r>
          </a:p>
          <a:p>
            <a:r>
              <a:rPr lang="en-US" sz="1100" dirty="0"/>
              <a:t>•Thesis Writing and Defense (Nov 2023 - Jan 2024): Writing the thesis based on the research findings and preparing for the final defense.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8F3D78-C651-AD33-7A18-FD89675356F2}"/>
              </a:ext>
            </a:extLst>
          </p:cNvPr>
          <p:cNvSpPr/>
          <p:nvPr/>
        </p:nvSpPr>
        <p:spPr>
          <a:xfrm>
            <a:off x="7469645" y="640794"/>
            <a:ext cx="4341355" cy="45004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669507-6DA5-2C6F-A0DF-1E54181FAC68}"/>
              </a:ext>
            </a:extLst>
          </p:cNvPr>
          <p:cNvSpPr/>
          <p:nvPr/>
        </p:nvSpPr>
        <p:spPr>
          <a:xfrm>
            <a:off x="172812" y="4057272"/>
            <a:ext cx="7216067" cy="4965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11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741F89-CA06-F81A-59A6-E0965EB4FA59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7. </a:t>
            </a: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Reference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E34991-EE2E-E82B-69B8-C4CC79419710}"/>
              </a:ext>
            </a:extLst>
          </p:cNvPr>
          <p:cNvSpPr txBox="1"/>
          <p:nvPr/>
        </p:nvSpPr>
        <p:spPr>
          <a:xfrm>
            <a:off x="838200" y="1550412"/>
            <a:ext cx="10017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Salehi, M., &amp; Rashidi, L. (2018). A Survey on Anomaly detection in Evolving Data: [with Application to Forest Fire Risk Prediction].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SIGKDD Explorations Newsletter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13-23.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Stoyanova, J. S.,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Georgiev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G. (2013). SVAT modelling in support to flood risk assessment in Bulgaria.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Atmospheric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384-399.</a:t>
            </a:r>
            <a:endParaRPr lang="LID4096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9FED45-3DAD-B87C-6B30-99D50721C88D}"/>
              </a:ext>
            </a:extLst>
          </p:cNvPr>
          <p:cNvSpPr txBox="1"/>
          <p:nvPr/>
        </p:nvSpPr>
        <p:spPr>
          <a:xfrm>
            <a:off x="838200" y="2650821"/>
            <a:ext cx="9837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Wang, S., Li, Y., Zhang, J., Meng, Q., Meng, L., &amp; Gao, F. (2020, November). PM2. 5-GNN: A domain knowledge enhanced graph neural network for PM2. 5 forecasting.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28th international conference on advances in geographic information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163-166).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[4]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Deng, A., &amp;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Hooi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 (2021, May). Graph neural network-based anomaly detection in multivariate time series. In </a:t>
            </a:r>
            <a:r>
              <a:rPr lang="en-US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35, No. 5, pp. 4027-4035).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[5]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Buchhorn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Katie, et al. "Graph Neural Network-Based Anomaly Detection for River Network Systems“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arXiv:2304.09367 (2023).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[6] https://github.com/Qingbolan/GIGDN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086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2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001" y="6275601"/>
            <a:ext cx="10894077" cy="500648"/>
          </a:xfrm>
        </p:spPr>
        <p:txBody>
          <a:bodyPr/>
          <a:lstStyle/>
          <a:p>
            <a:pPr algn="l"/>
            <a:r>
              <a:rPr kumimoji="1" lang="en-US" altLang="zh-CN" sz="900" dirty="0">
                <a:solidFill>
                  <a:schemeClr val="bg1"/>
                </a:solidFill>
                <a:latin typeface="Abadi Extra Light" panose="020F0502020204030204" pitchFamily="34" charset="0"/>
              </a:rPr>
              <a:t>[1] Salehi, M., &amp; Rashidi, L. (2018). A Survey on Anomaly detection in Evolving Data: [with Application to Forest Fire Risk Prediction]. ACM SIGKDD Explorations Newsletter, 20(1), 13-23.</a:t>
            </a:r>
          </a:p>
          <a:p>
            <a:pPr algn="l"/>
            <a:r>
              <a:rPr kumimoji="1" lang="en-US" altLang="zh-CN" sz="900" dirty="0">
                <a:solidFill>
                  <a:schemeClr val="bg1"/>
                </a:solidFill>
                <a:latin typeface="Abadi Extra Light" panose="020F0502020204030204" pitchFamily="34" charset="0"/>
              </a:rPr>
              <a:t>[2] </a:t>
            </a:r>
            <a:r>
              <a:rPr lang="en-US" sz="900" i="0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Stoyanova, J. S., &amp; </a:t>
            </a:r>
            <a:r>
              <a:rPr lang="en-US" sz="900" i="0" dirty="0" err="1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Georgiev</a:t>
            </a:r>
            <a:r>
              <a:rPr lang="en-US" sz="900" i="0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, C. G. (2013). SVAT modelling in support to flood risk assessment in Bulgaria. </a:t>
            </a:r>
            <a:r>
              <a:rPr lang="en-US" sz="900" i="1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Atmospheric research</a:t>
            </a:r>
            <a:r>
              <a:rPr lang="en-US" sz="900" i="0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, </a:t>
            </a:r>
            <a:r>
              <a:rPr lang="en-US" sz="900" i="1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123</a:t>
            </a:r>
            <a:r>
              <a:rPr lang="en-US" sz="900" i="0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, 384-399.</a:t>
            </a:r>
          </a:p>
          <a:p>
            <a:pPr algn="l"/>
            <a:r>
              <a:rPr kumimoji="1" lang="en-US" altLang="zh-CN" sz="900" dirty="0">
                <a:solidFill>
                  <a:schemeClr val="bg1"/>
                </a:solidFill>
                <a:latin typeface="Abadi Extra Light" panose="020F0502020204030204" pitchFamily="34" charset="0"/>
              </a:rPr>
              <a:t>[3] Wang, S., Li, Y., Zhang, J., Meng, Q., Meng, L., &amp; Gao, F. (2020, November). PM2. 5-GNN: A domain knowledge enhanced graph neural network for PM2. 5 forecasting. In Proceedings of the 28th international conference on advances in geographic information systems (pp. 163-166).</a:t>
            </a:r>
            <a:endParaRPr kumimoji="1" lang="zh-CN" altLang="en-US" sz="900" dirty="0">
              <a:solidFill>
                <a:schemeClr val="bg1"/>
              </a:solidFill>
              <a:latin typeface="Abadi Extra Light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                                                      						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1</a:t>
              </a:r>
              <a:r>
                <a:rPr lang="en-US" sz="1200" b="1" kern="0" dirty="0">
                  <a:effectLst/>
                  <a:latin typeface="Times New Roman" panose="02020603050405020304" pitchFamily="18" charset="0"/>
                  <a:ea typeface="DFKai-SB" panose="03000509000000000000" pitchFamily="65" charset="-120"/>
                </a:rPr>
                <a:t>. 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Background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741F89-CA06-F81A-59A6-E0965EB4FA59}"/>
              </a:ext>
            </a:extLst>
          </p:cNvPr>
          <p:cNvSpPr txBox="1"/>
          <p:nvPr/>
        </p:nvSpPr>
        <p:spPr>
          <a:xfrm>
            <a:off x="838200" y="936672"/>
            <a:ext cx="6116184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1</a:t>
            </a:r>
            <a:r>
              <a:rPr lang="en-US" sz="20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. </a:t>
            </a:r>
            <a:r>
              <a:rPr 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Background: Environmental Anomaly-GNN(GDN) </a:t>
            </a:r>
            <a:endParaRPr lang="en-US" sz="20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46A222-7B94-0F9C-56FA-2F62FC07F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44" y="1427938"/>
            <a:ext cx="2733105" cy="2049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13C543-3272-C016-A5D1-3A342B8E30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203"/>
          <a:stretch/>
        </p:blipFill>
        <p:spPr>
          <a:xfrm>
            <a:off x="3896293" y="1427938"/>
            <a:ext cx="2661954" cy="2044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44B021-159D-2046-970F-D52E03ACA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373" y="3819549"/>
            <a:ext cx="2832246" cy="20511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5BFF6D-06BD-14B7-53F5-93F4A6FE15E8}"/>
              </a:ext>
            </a:extLst>
          </p:cNvPr>
          <p:cNvSpPr txBox="1"/>
          <p:nvPr/>
        </p:nvSpPr>
        <p:spPr>
          <a:xfrm>
            <a:off x="1174792" y="5791785"/>
            <a:ext cx="243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Urban climate PM2.5[3]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680EB8-2FB3-7D6A-D7C6-593B6D84A84A}"/>
              </a:ext>
            </a:extLst>
          </p:cNvPr>
          <p:cNvSpPr txBox="1"/>
          <p:nvPr/>
        </p:nvSpPr>
        <p:spPr>
          <a:xfrm>
            <a:off x="1217686" y="3461117"/>
            <a:ext cx="243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Forest fires[1]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B4984A-8E0C-5181-6C97-AE700B467699}"/>
              </a:ext>
            </a:extLst>
          </p:cNvPr>
          <p:cNvSpPr txBox="1"/>
          <p:nvPr/>
        </p:nvSpPr>
        <p:spPr>
          <a:xfrm>
            <a:off x="4049932" y="3472576"/>
            <a:ext cx="243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Flood warning[2]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图片 18" descr="Herbert river sensor locations">
            <a:extLst>
              <a:ext uri="{FF2B5EF4-FFF2-40B4-BE49-F238E27FC236}">
                <a16:creationId xmlns:a16="http://schemas.microsoft.com/office/drawing/2014/main" id="{C8951FC6-70CC-2186-E7C6-F1B947489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552" y="3786165"/>
            <a:ext cx="2445695" cy="233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52F967-0165-B203-D10B-4E4E8C677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324" y="3781561"/>
            <a:ext cx="3059904" cy="23676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2118B6-3AD5-30C5-E6C1-0A7B4D053630}"/>
              </a:ext>
            </a:extLst>
          </p:cNvPr>
          <p:cNvSpPr txBox="1"/>
          <p:nvPr/>
        </p:nvSpPr>
        <p:spPr>
          <a:xfrm>
            <a:off x="7052685" y="1456796"/>
            <a:ext cx="47497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badi" panose="020B0604020104020204" pitchFamily="34" charset="0"/>
              </a:rPr>
              <a:t>Historically, predicting and detecting forest fires </a:t>
            </a:r>
            <a:r>
              <a:rPr lang="en-US" b="1" dirty="0">
                <a:latin typeface="Abadi" panose="020B0604020104020204" pitchFamily="34" charset="0"/>
              </a:rPr>
              <a:t>or</a:t>
            </a:r>
            <a:r>
              <a:rPr lang="zh-CN" altLang="en-US" b="1" dirty="0">
                <a:latin typeface="Abadi" panose="020B0604020104020204" pitchFamily="34" charset="0"/>
              </a:rPr>
              <a:t> </a:t>
            </a:r>
            <a:r>
              <a:rPr lang="en-US" altLang="zh-CN" b="1" dirty="0">
                <a:latin typeface="Abadi" panose="020B0604020104020204" pitchFamily="34" charset="0"/>
              </a:rPr>
              <a:t>flood warnings </a:t>
            </a:r>
            <a:r>
              <a:rPr lang="en-US" b="1" i="0" dirty="0">
                <a:effectLst/>
                <a:latin typeface="Abadi" panose="020B0604020104020204" pitchFamily="34" charset="0"/>
              </a:rPr>
              <a:t>required specialized knowledge of forestry and environmental science. </a:t>
            </a:r>
            <a:r>
              <a:rPr lang="en-US" b="1" dirty="0">
                <a:latin typeface="Abadi" panose="020B0604020104020204" pitchFamily="34" charset="0"/>
              </a:rPr>
              <a:t>T</a:t>
            </a:r>
            <a:r>
              <a:rPr lang="en-US" b="1" i="0" dirty="0">
                <a:effectLst/>
                <a:latin typeface="Abadi" panose="020B0604020104020204" pitchFamily="34" charset="0"/>
              </a:rPr>
              <a:t>raditional methods may be limited by the vast data involved and the speed at which conditions change.</a:t>
            </a:r>
            <a:endParaRPr lang="LID4096" b="1" dirty="0">
              <a:latin typeface="Abadi" panose="020B06040201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8E0059-2EAE-22C1-4E62-3B070636255C}"/>
              </a:ext>
            </a:extLst>
          </p:cNvPr>
          <p:cNvSpPr txBox="1"/>
          <p:nvPr/>
        </p:nvSpPr>
        <p:spPr>
          <a:xfrm>
            <a:off x="7052685" y="3851888"/>
            <a:ext cx="50934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latin typeface="Abadi" panose="020B0604020104020204" pitchFamily="34" charset="0"/>
              </a:rPr>
              <a:t>In recent years, with the popularization of GNN technology, people have gradually realized that environmental monitoring often involves high-dimensional data from multiple sensors. </a:t>
            </a:r>
            <a:r>
              <a:rPr lang="LID4096" b="1" dirty="0">
                <a:highlight>
                  <a:srgbClr val="00FFFF"/>
                </a:highlight>
                <a:latin typeface="Abadi" panose="020B0604020104020204" pitchFamily="34" charset="0"/>
              </a:rPr>
              <a:t>GNNs can efficiently handle such multi-dimensional features</a:t>
            </a:r>
            <a:r>
              <a:rPr lang="LID4096" b="1" dirty="0">
                <a:latin typeface="Abadi" panose="020B0604020104020204" pitchFamily="34" charset="0"/>
              </a:rPr>
              <a:t>, making them ideal for tasks such as </a:t>
            </a:r>
            <a:r>
              <a:rPr lang="en-US" b="1" dirty="0">
                <a:latin typeface="Abadi" panose="020B0604020104020204" pitchFamily="34" charset="0"/>
              </a:rPr>
              <a:t>disaster</a:t>
            </a:r>
            <a:r>
              <a:rPr lang="LID4096" b="1" dirty="0">
                <a:latin typeface="Abadi" panose="020B0604020104020204" pitchFamily="34" charset="0"/>
              </a:rPr>
              <a:t> recognition and pollution tracking</a:t>
            </a:r>
          </a:p>
        </p:txBody>
      </p:sp>
    </p:spTree>
    <p:extLst>
      <p:ext uri="{BB962C8B-B14F-4D97-AF65-F5344CB8AC3E}">
        <p14:creationId xmlns:p14="http://schemas.microsoft.com/office/powerpoint/2010/main" val="255364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E2AC001-DA47-A6CC-5459-3DFE0D40D60C}"/>
              </a:ext>
            </a:extLst>
          </p:cNvPr>
          <p:cNvSpPr/>
          <p:nvPr/>
        </p:nvSpPr>
        <p:spPr>
          <a:xfrm>
            <a:off x="5405846" y="3429000"/>
            <a:ext cx="6687245" cy="25902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3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-30164" y="6312263"/>
            <a:ext cx="10936352" cy="564436"/>
          </a:xfrm>
        </p:spPr>
        <p:txBody>
          <a:bodyPr/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[4] Deng, A., &amp; </a:t>
            </a:r>
            <a:r>
              <a:rPr kumimoji="1" lang="en-US" altLang="zh-CN" dirty="0" err="1">
                <a:solidFill>
                  <a:schemeClr val="bg1"/>
                </a:solidFill>
              </a:rPr>
              <a:t>Hooi</a:t>
            </a:r>
            <a:r>
              <a:rPr kumimoji="1" lang="en-US" altLang="zh-CN" dirty="0">
                <a:solidFill>
                  <a:schemeClr val="bg1"/>
                </a:solidFill>
              </a:rPr>
              <a:t>, B. (2021, May). Graph neural network-based anomaly detection in multivariate time series. In Proceedings of the AAAI conference on artificial intelligence (Vol. 35, No. 5, pp. 4027-4035).</a:t>
            </a:r>
          </a:p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[5] </a:t>
            </a:r>
            <a:r>
              <a:rPr kumimoji="1" lang="en-US" altLang="zh-CN" dirty="0" err="1">
                <a:solidFill>
                  <a:schemeClr val="bg1"/>
                </a:solidFill>
              </a:rPr>
              <a:t>Buchhorn</a:t>
            </a:r>
            <a:r>
              <a:rPr kumimoji="1" lang="en-US" altLang="zh-CN" dirty="0">
                <a:solidFill>
                  <a:schemeClr val="bg1"/>
                </a:solidFill>
              </a:rPr>
              <a:t>, Katie, et al. "Graph Neural Network-Based Anomaly Detection for River Network Systems“ </a:t>
            </a:r>
            <a:r>
              <a:rPr kumimoji="1" lang="en-US" altLang="zh-CN" dirty="0" err="1">
                <a:solidFill>
                  <a:schemeClr val="bg1"/>
                </a:solidFill>
              </a:rPr>
              <a:t>arXiv</a:t>
            </a:r>
            <a:r>
              <a:rPr kumimoji="1" lang="en-US" altLang="zh-CN" dirty="0">
                <a:solidFill>
                  <a:schemeClr val="bg1"/>
                </a:solidFill>
              </a:rPr>
              <a:t> preprint arXiv:2304.09367 (2023).</a:t>
            </a:r>
          </a:p>
          <a:p>
            <a:pPr algn="l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                                                      						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1</a:t>
              </a:r>
              <a:r>
                <a:rPr lang="en-US" sz="1200" b="1" kern="0" dirty="0">
                  <a:effectLst/>
                  <a:latin typeface="Times New Roman" panose="02020603050405020304" pitchFamily="18" charset="0"/>
                  <a:ea typeface="DFKai-SB" panose="03000509000000000000" pitchFamily="65" charset="-120"/>
                </a:rPr>
                <a:t>. 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Background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741F89-CA06-F81A-59A6-E0965EB4FA59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2. Motivation: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500ECA-F52A-6CE0-8CA7-416B5A46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25" y="2104642"/>
            <a:ext cx="3440272" cy="24709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E0C2130-B72D-69A6-520E-EAD1D80278C4}"/>
              </a:ext>
            </a:extLst>
          </p:cNvPr>
          <p:cNvSpPr txBox="1"/>
          <p:nvPr/>
        </p:nvSpPr>
        <p:spPr>
          <a:xfrm>
            <a:off x="1385311" y="4713670"/>
            <a:ext cx="276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GDN for Water System[4]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F14E405-46FF-B775-93FC-C7186CD955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40"/>
          <a:stretch/>
        </p:blipFill>
        <p:spPr>
          <a:xfrm>
            <a:off x="5405846" y="1213176"/>
            <a:ext cx="3607380" cy="21285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7BC3AB-0B01-60A2-09B1-3FA554835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566" y="3478212"/>
            <a:ext cx="2759636" cy="247091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F0E758C-B82B-B501-C60B-C1CE441C8786}"/>
              </a:ext>
            </a:extLst>
          </p:cNvPr>
          <p:cNvSpPr txBox="1"/>
          <p:nvPr/>
        </p:nvSpPr>
        <p:spPr>
          <a:xfrm>
            <a:off x="9131888" y="1340106"/>
            <a:ext cx="29006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latin typeface="Abadi" panose="020B0604020104020204" pitchFamily="34" charset="0"/>
              </a:rPr>
              <a:t>The original method needs to associate </a:t>
            </a:r>
            <a:r>
              <a:rPr lang="LID4096" b="1" dirty="0">
                <a:highlight>
                  <a:srgbClr val="00FFFF"/>
                </a:highlight>
                <a:latin typeface="Abadi" panose="020B0604020104020204" pitchFamily="34" charset="0"/>
              </a:rPr>
              <a:t>all sensor nodes</a:t>
            </a:r>
            <a:r>
              <a:rPr lang="LID4096" b="1" dirty="0">
                <a:latin typeface="Abadi" panose="020B0604020104020204" pitchFamily="34" charset="0"/>
              </a:rPr>
              <a:t> to solve the problem of water leakage in the water system, and it does not have generalizability.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2E47BB-B2ED-3BF8-352F-006F3C9DD036}"/>
              </a:ext>
            </a:extLst>
          </p:cNvPr>
          <p:cNvSpPr txBox="1"/>
          <p:nvPr/>
        </p:nvSpPr>
        <p:spPr>
          <a:xfrm>
            <a:off x="8561465" y="3953341"/>
            <a:ext cx="36073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600" b="1" dirty="0">
                <a:latin typeface="Abadi" panose="020B0604020104020204" pitchFamily="34" charset="0"/>
              </a:rPr>
              <a:t>Taking the </a:t>
            </a:r>
            <a:r>
              <a:rPr lang="LID4096" sz="1600" b="1" i="1" dirty="0">
                <a:solidFill>
                  <a:srgbClr val="357BC3"/>
                </a:solidFill>
                <a:latin typeface="Abadi" panose="020B0604020104020204" pitchFamily="34" charset="0"/>
              </a:rPr>
              <a:t>Herbert</a:t>
            </a:r>
            <a:r>
              <a:rPr lang="en-US" sz="1600" b="1" i="1" dirty="0">
                <a:solidFill>
                  <a:srgbClr val="357BC3"/>
                </a:solidFill>
                <a:latin typeface="Abadi" panose="020B0604020104020204" pitchFamily="34" charset="0"/>
              </a:rPr>
              <a:t>[5]</a:t>
            </a:r>
            <a:r>
              <a:rPr lang="LID4096" sz="1600" b="1" dirty="0">
                <a:latin typeface="Abadi" panose="020B0604020104020204" pitchFamily="34" charset="0"/>
              </a:rPr>
              <a:t> River system as an example, each monitoring node has a geographical connection as a strong association. </a:t>
            </a:r>
            <a:r>
              <a:rPr lang="en-US" sz="1600" b="1" dirty="0">
                <a:highlight>
                  <a:srgbClr val="00FFFF"/>
                </a:highlight>
                <a:latin typeface="Abadi" panose="020B0604020104020204" pitchFamily="34" charset="0"/>
              </a:rPr>
              <a:t>We only need to consider neighbor nodes</a:t>
            </a:r>
            <a:r>
              <a:rPr lang="en-US" sz="1600" b="1" dirty="0">
                <a:latin typeface="Abadi" panose="020B0604020104020204" pitchFamily="34" charset="0"/>
              </a:rPr>
              <a:t> instead of all nodes. W</a:t>
            </a:r>
            <a:r>
              <a:rPr lang="LID4096" sz="1600" b="1" dirty="0">
                <a:latin typeface="Abadi" panose="020B0604020104020204" pitchFamily="34" charset="0"/>
              </a:rPr>
              <a:t>e can optimize GDN and propose GIGDN.</a:t>
            </a: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72AB63A7-DD75-50ED-569D-0E5A78F169E6}"/>
              </a:ext>
            </a:extLst>
          </p:cNvPr>
          <p:cNvSpPr/>
          <p:nvPr/>
        </p:nvSpPr>
        <p:spPr>
          <a:xfrm>
            <a:off x="10125012" y="3167094"/>
            <a:ext cx="545007" cy="720620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15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4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9" name="矩形 8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/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10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63EE617-CC0C-E46F-6F62-819DD8767CAC}"/>
              </a:ext>
            </a:extLst>
          </p:cNvPr>
          <p:cNvSpPr txBox="1"/>
          <p:nvPr/>
        </p:nvSpPr>
        <p:spPr>
          <a:xfrm>
            <a:off x="750897" y="1096035"/>
            <a:ext cx="10421739" cy="4607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3</a:t>
            </a:r>
            <a:r>
              <a:rPr lang="en-US" sz="2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. Objectives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research project aims to leverage the strengths of GNNs, specifically Graph Deviation Networks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(GDN)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to develop a more effective and efficient method for environmental anomaly detection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Geographical coordinate labeling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). Our objectives are: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adapt and extend GDN for the nuanced needs of environmental monitoring, incorporating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geospatial information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directly into the anomaly detection process.</a:t>
            </a:r>
            <a:r>
              <a:rPr lang="en-US" sz="16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conduct extensive testing and validation of our model using both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simulated and real-world datasets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ensuring its applicability and robustness in various environmental contexts.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compare the performance of our enhanced GDN model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(GIGDN)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against traditional and current state-of-the-art anomaly detection methods, demonstrating its improved accuracy and interpretability.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(Additional) The proposed GIGDN will be used to generate quick-to-use software to help other researchers gain assistance in GNN processing of environmental anomaly data.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3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B0E5BBB-404A-8621-BB2F-9217EF96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85" y="899662"/>
            <a:ext cx="5944115" cy="518204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5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2" name="标题 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altLang="zh-CN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D722C41-0645-8509-D059-83AE0381428C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4</a:t>
            </a: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. Methodology: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0FCE10-D77A-2B2E-6F47-5606BE43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123" y="1124000"/>
            <a:ext cx="3200677" cy="27434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6EC805-5C56-69AE-D3EB-AA0267B31BED}"/>
              </a:ext>
            </a:extLst>
          </p:cNvPr>
          <p:cNvSpPr txBox="1"/>
          <p:nvPr/>
        </p:nvSpPr>
        <p:spPr>
          <a:xfrm>
            <a:off x="7898687" y="870277"/>
            <a:ext cx="2540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08EFC"/>
                </a:solidFill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1800" b="1" dirty="0">
                <a:solidFill>
                  <a:srgbClr val="408EFC"/>
                </a:solidFill>
                <a:effectLst/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imulated </a:t>
            </a:r>
            <a:r>
              <a:rPr lang="en-US" b="1" dirty="0">
                <a:solidFill>
                  <a:srgbClr val="408EFC"/>
                </a:solidFill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Algorithm[5]</a:t>
            </a:r>
            <a:endParaRPr lang="LID4096" dirty="0">
              <a:solidFill>
                <a:srgbClr val="408EFC"/>
              </a:solidFill>
              <a:latin typeface="Abadi" panose="020B06040201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8B00D4-C5F5-8131-64D7-30E12E70D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83" y="1690688"/>
            <a:ext cx="2759636" cy="24709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BAFC2A-ED79-281C-9F8B-34B623147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233" y="4278036"/>
            <a:ext cx="3701377" cy="145634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A685E16-2E63-99D4-43CF-01A7FAE8C5E8}"/>
              </a:ext>
            </a:extLst>
          </p:cNvPr>
          <p:cNvSpPr/>
          <p:nvPr/>
        </p:nvSpPr>
        <p:spPr>
          <a:xfrm>
            <a:off x="337233" y="1635020"/>
            <a:ext cx="3653427" cy="43233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2E6322-7FA7-DDBD-0923-BE3586D79FEA}"/>
              </a:ext>
            </a:extLst>
          </p:cNvPr>
          <p:cNvSpPr/>
          <p:nvPr/>
        </p:nvSpPr>
        <p:spPr>
          <a:xfrm>
            <a:off x="4378220" y="3009648"/>
            <a:ext cx="2576164" cy="163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9A8541-9589-994C-8A39-A1BD29FFCFED}"/>
              </a:ext>
            </a:extLst>
          </p:cNvPr>
          <p:cNvSpPr/>
          <p:nvPr/>
        </p:nvSpPr>
        <p:spPr>
          <a:xfrm>
            <a:off x="5956217" y="1434888"/>
            <a:ext cx="1645867" cy="163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41BFBEC-B943-B687-EE58-39DD011DD4CF}"/>
              </a:ext>
            </a:extLst>
          </p:cNvPr>
          <p:cNvCxnSpPr/>
          <p:nvPr/>
        </p:nvCxnSpPr>
        <p:spPr>
          <a:xfrm flipH="1">
            <a:off x="3955958" y="1598390"/>
            <a:ext cx="2000259" cy="2198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AC12D8D-2115-B5E1-0C16-5172572C510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3990660" y="3173150"/>
            <a:ext cx="387560" cy="623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44C3581-89E7-6DCE-5DAC-BD22CB02A893}"/>
              </a:ext>
            </a:extLst>
          </p:cNvPr>
          <p:cNvSpPr txBox="1"/>
          <p:nvPr/>
        </p:nvSpPr>
        <p:spPr>
          <a:xfrm>
            <a:off x="7815429" y="3887442"/>
            <a:ext cx="41309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57BC3"/>
                </a:solidFill>
                <a:latin typeface="Abadi" panose="020B0604020104020204" pitchFamily="34" charset="0"/>
              </a:rPr>
              <a:t>T</a:t>
            </a:r>
            <a:r>
              <a:rPr lang="en-US" b="1" dirty="0">
                <a:solidFill>
                  <a:srgbClr val="357BC3"/>
                </a:solidFill>
                <a:latin typeface="Abadi" panose="020B0604020104020204" pitchFamily="34" charset="0"/>
              </a:rPr>
              <a:t>wo types of anomalies</a:t>
            </a:r>
            <a:r>
              <a:rPr lang="en-US" dirty="0">
                <a:solidFill>
                  <a:srgbClr val="357BC3"/>
                </a:solidFill>
                <a:latin typeface="Abadi" panose="020B0604020104020204" pitchFamily="34" charset="0"/>
              </a:rPr>
              <a:t>, </a:t>
            </a:r>
          </a:p>
          <a:p>
            <a:pPr algn="l"/>
            <a:r>
              <a:rPr lang="en-US" b="1" dirty="0">
                <a:solidFill>
                  <a:srgbClr val="357BC3"/>
                </a:solidFill>
                <a:latin typeface="Söhne"/>
              </a:rPr>
              <a:t>1</a:t>
            </a:r>
            <a:r>
              <a:rPr lang="zh-CN" altLang="en-US" b="1" dirty="0">
                <a:solidFill>
                  <a:srgbClr val="357BC3"/>
                </a:solidFill>
                <a:latin typeface="Söhne"/>
              </a:rPr>
              <a:t>）</a:t>
            </a:r>
            <a:r>
              <a:rPr lang="en-US" b="1" i="0" dirty="0">
                <a:solidFill>
                  <a:srgbClr val="357BC3"/>
                </a:solidFill>
                <a:effectLst/>
                <a:latin typeface="Söhne"/>
              </a:rPr>
              <a:t>High-Variability</a:t>
            </a:r>
            <a:r>
              <a:rPr lang="en-US" b="0" i="0" dirty="0">
                <a:solidFill>
                  <a:srgbClr val="357BC3"/>
                </a:solidFill>
                <a:effectLst/>
                <a:latin typeface="Söhne"/>
              </a:rPr>
              <a:t>: These anomalies are characterized by periods of unusually high or low variability in the data obtained from in-situ sensors. </a:t>
            </a:r>
          </a:p>
          <a:p>
            <a:pPr algn="l"/>
            <a:r>
              <a:rPr lang="en-US" b="1" i="0" dirty="0">
                <a:solidFill>
                  <a:srgbClr val="357BC3"/>
                </a:solidFill>
                <a:effectLst/>
                <a:latin typeface="Söhne"/>
              </a:rPr>
              <a:t>2</a:t>
            </a:r>
            <a:r>
              <a:rPr lang="zh-CN" altLang="en-US" b="1" i="0" dirty="0">
                <a:solidFill>
                  <a:srgbClr val="357BC3"/>
                </a:solidFill>
                <a:effectLst/>
                <a:latin typeface="Söhne"/>
              </a:rPr>
              <a:t>）</a:t>
            </a:r>
            <a:r>
              <a:rPr lang="en-US" b="1" i="0" dirty="0">
                <a:solidFill>
                  <a:srgbClr val="357BC3"/>
                </a:solidFill>
                <a:effectLst/>
                <a:latin typeface="Söhne"/>
              </a:rPr>
              <a:t>Drift</a:t>
            </a:r>
            <a:r>
              <a:rPr lang="en-US" b="0" i="0" dirty="0">
                <a:solidFill>
                  <a:srgbClr val="357BC3"/>
                </a:solidFill>
                <a:effectLst/>
                <a:latin typeface="Söhne"/>
              </a:rPr>
              <a:t>: This type of anomaly refers to sensor drift, </a:t>
            </a:r>
            <a:r>
              <a:rPr lang="en-US" altLang="zh-CN" b="0" i="0" dirty="0">
                <a:solidFill>
                  <a:srgbClr val="357BC3"/>
                </a:solidFill>
                <a:effectLst/>
                <a:latin typeface="Söhne"/>
              </a:rPr>
              <a:t>t</a:t>
            </a:r>
            <a:r>
              <a:rPr lang="en-US" b="0" i="0" dirty="0">
                <a:solidFill>
                  <a:srgbClr val="357BC3"/>
                </a:solidFill>
                <a:effectLst/>
                <a:latin typeface="Söhne"/>
              </a:rPr>
              <a:t>his could be due to issues like sensor miscalibration over time.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6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 dirty="0"/>
              <a:t>Abstract</a:t>
            </a:r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7" name="矩形 6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/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8" name="Picture 11" descr="MUST_black and wiht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D44A25E-272E-E741-B557-A26A729DB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57841"/>
              </p:ext>
            </p:extLst>
          </p:nvPr>
        </p:nvGraphicFramePr>
        <p:xfrm>
          <a:off x="2973880" y="3665565"/>
          <a:ext cx="6244240" cy="991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2120">
                  <a:extLst>
                    <a:ext uri="{9D8B030D-6E8A-4147-A177-3AD203B41FA5}">
                      <a16:colId xmlns:a16="http://schemas.microsoft.com/office/drawing/2014/main" val="1147904387"/>
                    </a:ext>
                  </a:extLst>
                </a:gridCol>
                <a:gridCol w="3122120">
                  <a:extLst>
                    <a:ext uri="{9D8B030D-6E8A-4147-A177-3AD203B41FA5}">
                      <a16:colId xmlns:a16="http://schemas.microsoft.com/office/drawing/2014/main" val="13571777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Progress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84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Thesis proposal writing and defense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Otc., 2023 – Nov.,2023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041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Experimental environment construction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Dec., 2023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1324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Experiment and result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Jan., 2024 – Mar., 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217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Thesis writing and defense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Apr, 2024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163837"/>
                  </a:ext>
                </a:extLst>
              </a:tr>
            </a:tbl>
          </a:graphicData>
        </a:graphic>
      </p:graphicFrame>
      <p:sp>
        <p:nvSpPr>
          <p:cNvPr id="2" name="标题 6">
            <a:extLst>
              <a:ext uri="{FF2B5EF4-FFF2-40B4-BE49-F238E27FC236}">
                <a16:creationId xmlns:a16="http://schemas.microsoft.com/office/drawing/2014/main" id="{37614893-05AC-B935-0051-CD8D386BF3B9}"/>
              </a:ext>
            </a:extLst>
          </p:cNvPr>
          <p:cNvSpPr txBox="1"/>
          <p:nvPr/>
        </p:nvSpPr>
        <p:spPr>
          <a:xfrm>
            <a:off x="1573562" y="2172718"/>
            <a:ext cx="81063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latin typeface="Abadi" panose="020B0604020104020204" pitchFamily="34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Current Work &amp;&amp;</a:t>
            </a:r>
          </a:p>
          <a:p>
            <a:pPr algn="ctr"/>
            <a:r>
              <a:rPr lang="en-US" altLang="zh-CN" b="1" dirty="0">
                <a:latin typeface="Abadi" panose="020B0604020104020204" pitchFamily="34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research plan</a:t>
            </a:r>
            <a:endParaRPr lang="zh-CN" altLang="en-US" b="1" dirty="0">
              <a:latin typeface="Abadi" panose="020B0604020104020204" pitchFamily="34" charset="0"/>
              <a:cs typeface="MesloLGL Nerd Font Mono" panose="020B0609030804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2B2A345C-6960-0160-9422-FAF325C3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793"/>
            <a:ext cx="5943600" cy="1029335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7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8693" y="22769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18DD994-9C72-9B2B-F0C0-415814C29900}"/>
              </a:ext>
            </a:extLst>
          </p:cNvPr>
          <p:cNvSpPr txBox="1"/>
          <p:nvPr/>
        </p:nvSpPr>
        <p:spPr>
          <a:xfrm>
            <a:off x="838200" y="936672"/>
            <a:ext cx="6116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5.1 Reproduction of experimental results and code reconstruction: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828C0D8-FFDF-4991-6BFB-E5F51C48F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2454"/>
            <a:ext cx="5944115" cy="3523793"/>
          </a:xfrm>
          <a:prstGeom prst="rect">
            <a:avLst/>
          </a:prstGeom>
        </p:spPr>
      </p:pic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99FC03B0-0918-C5DB-D5B1-BA11C9CCA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19"/>
          <a:stretch/>
        </p:blipFill>
        <p:spPr>
          <a:xfrm>
            <a:off x="7353950" y="1687793"/>
            <a:ext cx="4429244" cy="37854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FE3AF0-48BA-ED49-8E7F-5523EF617991}"/>
              </a:ext>
            </a:extLst>
          </p:cNvPr>
          <p:cNvSpPr txBox="1"/>
          <p:nvPr/>
        </p:nvSpPr>
        <p:spPr>
          <a:xfrm>
            <a:off x="7508091" y="5535197"/>
            <a:ext cx="4336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Analysis of </a:t>
            </a:r>
            <a:r>
              <a:rPr lang="en-US" altLang="zh-CN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SWaT</a:t>
            </a:r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 Data Set provided by original GDN model experience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8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-30164" y="6356350"/>
            <a:ext cx="8153400" cy="365125"/>
          </a:xfrm>
        </p:spPr>
        <p:txBody>
          <a:bodyPr/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[6] https://github.com/Qingbolan/GIGDN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18DD994-9C72-9B2B-F0C0-415814C29900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5.2 Data preprocessing: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04414A-DF94-6301-F3D3-D0CC1D7D9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01" t="18255" r="50000"/>
          <a:stretch/>
        </p:blipFill>
        <p:spPr>
          <a:xfrm>
            <a:off x="887270" y="1757525"/>
            <a:ext cx="4279312" cy="35134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FFD6AC-8D92-C45F-492C-3AD946A4775F}"/>
              </a:ext>
            </a:extLst>
          </p:cNvPr>
          <p:cNvSpPr txBox="1"/>
          <p:nvPr/>
        </p:nvSpPr>
        <p:spPr>
          <a:xfrm>
            <a:off x="786343" y="5340750"/>
            <a:ext cx="4336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【</a:t>
            </a:r>
            <a:r>
              <a:rPr lang="en-US" altLang="zh-CN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GIGDN】My</a:t>
            </a:r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 own </a:t>
            </a:r>
            <a:r>
              <a:rPr lang="en-US" altLang="zh-CN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github</a:t>
            </a:r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 repository[6]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C70FDF6-1EFD-401F-CC33-4C63D97512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2" b="989"/>
          <a:stretch/>
        </p:blipFill>
        <p:spPr>
          <a:xfrm>
            <a:off x="5657698" y="810320"/>
            <a:ext cx="5905804" cy="42813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1E2E09-58A3-5B08-423A-1BC030D025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76"/>
          <a:stretch/>
        </p:blipFill>
        <p:spPr>
          <a:xfrm>
            <a:off x="7852186" y="2637519"/>
            <a:ext cx="4091641" cy="328817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EF610FA-B9E2-2451-910B-88DC88F2C809}"/>
              </a:ext>
            </a:extLst>
          </p:cNvPr>
          <p:cNvSpPr txBox="1"/>
          <p:nvPr/>
        </p:nvSpPr>
        <p:spPr>
          <a:xfrm>
            <a:off x="4395881" y="5345755"/>
            <a:ext cx="4336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【Data </a:t>
            </a:r>
            <a:r>
              <a:rPr lang="en-US" altLang="zh-CN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Set】Herbert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39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9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84590AA-9901-9EEB-E5DE-51E42094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218" y="916746"/>
            <a:ext cx="4687160" cy="51649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D84CBB-C839-023F-D252-649E51F70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22" y="1492343"/>
            <a:ext cx="4880836" cy="465683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925EE22-E74F-8BC4-86D2-144DEB2DD766}"/>
              </a:ext>
            </a:extLst>
          </p:cNvPr>
          <p:cNvCxnSpPr/>
          <p:nvPr/>
        </p:nvCxnSpPr>
        <p:spPr>
          <a:xfrm flipH="1">
            <a:off x="3839269" y="3845325"/>
            <a:ext cx="345171" cy="593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528DD93-DF07-C6CD-2731-ADF7D2FB885D}"/>
              </a:ext>
            </a:extLst>
          </p:cNvPr>
          <p:cNvCxnSpPr>
            <a:cxnSpLocks/>
          </p:cNvCxnSpPr>
          <p:nvPr/>
        </p:nvCxnSpPr>
        <p:spPr>
          <a:xfrm flipH="1" flipV="1">
            <a:off x="3657095" y="2699732"/>
            <a:ext cx="1096574" cy="1009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F83B8ED-0293-EA44-BB71-DF94F69BCFA0}"/>
              </a:ext>
            </a:extLst>
          </p:cNvPr>
          <p:cNvCxnSpPr>
            <a:cxnSpLocks/>
          </p:cNvCxnSpPr>
          <p:nvPr/>
        </p:nvCxnSpPr>
        <p:spPr>
          <a:xfrm flipH="1" flipV="1">
            <a:off x="4205382" y="3708800"/>
            <a:ext cx="548287" cy="20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7E10326-EA90-ECA0-381D-E9DD837D5DAB}"/>
              </a:ext>
            </a:extLst>
          </p:cNvPr>
          <p:cNvCxnSpPr>
            <a:cxnSpLocks/>
          </p:cNvCxnSpPr>
          <p:nvPr/>
        </p:nvCxnSpPr>
        <p:spPr>
          <a:xfrm flipH="1">
            <a:off x="4645626" y="3499228"/>
            <a:ext cx="2109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4A0B537-8952-6117-7CF7-3AA6920BB54E}"/>
              </a:ext>
            </a:extLst>
          </p:cNvPr>
          <p:cNvCxnSpPr>
            <a:cxnSpLocks/>
          </p:cNvCxnSpPr>
          <p:nvPr/>
        </p:nvCxnSpPr>
        <p:spPr>
          <a:xfrm flipH="1">
            <a:off x="4796058" y="3499228"/>
            <a:ext cx="60557" cy="229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0F8BCD-9012-C9E2-0388-9842F717F133}"/>
              </a:ext>
            </a:extLst>
          </p:cNvPr>
          <p:cNvCxnSpPr>
            <a:cxnSpLocks/>
          </p:cNvCxnSpPr>
          <p:nvPr/>
        </p:nvCxnSpPr>
        <p:spPr>
          <a:xfrm flipH="1" flipV="1">
            <a:off x="4899004" y="3499228"/>
            <a:ext cx="214974" cy="55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D8AB3FE-7A8E-DE6A-DF9F-CC7542AAB020}"/>
              </a:ext>
            </a:extLst>
          </p:cNvPr>
          <p:cNvCxnSpPr>
            <a:cxnSpLocks/>
          </p:cNvCxnSpPr>
          <p:nvPr/>
        </p:nvCxnSpPr>
        <p:spPr>
          <a:xfrm>
            <a:off x="4184440" y="3719011"/>
            <a:ext cx="0" cy="101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18DD994-9C72-9B2B-F0C0-415814C29900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5.2 Data preprocessing: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42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ZjMGM5MDRjZjBjMWYyOTJhMmU5ZjQ3ZTJkMGIzZW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1555</Words>
  <Application>Microsoft Office PowerPoint</Application>
  <PresentationFormat>宽屏</PresentationFormat>
  <Paragraphs>113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Söhne</vt:lpstr>
      <vt:lpstr>等线</vt:lpstr>
      <vt:lpstr>等线 Light</vt:lpstr>
      <vt:lpstr>Abadi</vt:lpstr>
      <vt:lpstr>Abadi Extra Light</vt:lpstr>
      <vt:lpstr>Arial</vt:lpstr>
      <vt:lpstr>Calibri</vt:lpstr>
      <vt:lpstr>Times New Roman</vt:lpstr>
      <vt:lpstr>Office 主题​​</vt:lpstr>
      <vt:lpstr>Advanced Environmental Anomaly Detection: Integrating Graph Deep Networks with Geospatial Data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Producer and Comsumer</dc:title>
  <dc:creator>1909853mi011011@student.must.edu.mo</dc:creator>
  <cp:lastModifiedBy>2009853pi011001@student.must.edu.mo</cp:lastModifiedBy>
  <cp:revision>67</cp:revision>
  <dcterms:created xsi:type="dcterms:W3CDTF">2021-11-27T02:05:00Z</dcterms:created>
  <dcterms:modified xsi:type="dcterms:W3CDTF">2023-12-13T19:34:38Z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EE20C493654643AA9A393B0F132E436C_13</vt:lpwstr>
  </property>
  <property fmtid="{D5CDD505-2E9C-101B-9397-08002B2CF9AE}" pid="3" name="KSOProductBuildVer">
    <vt:lpwstr>2052-12.1.0.16120</vt:lpwstr>
  </property>
</Properties>
</file>